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68" r:id="rId2"/>
    <p:sldId id="272" r:id="rId3"/>
    <p:sldId id="273" r:id="rId4"/>
    <p:sldId id="274" r:id="rId5"/>
    <p:sldId id="275" r:id="rId6"/>
    <p:sldId id="276" r:id="rId7"/>
    <p:sldId id="277" r:id="rId8"/>
    <p:sldId id="278" r:id="rId9"/>
    <p:sldId id="279"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69000A-0C21-0F71-0D3B-C1C82783B275}"/>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A Study Of The Psalms (62)</a:t>
            </a:r>
          </a:p>
        </p:txBody>
      </p:sp>
      <p:sp>
        <p:nvSpPr>
          <p:cNvPr id="3" name="Date Placeholder 2">
            <a:extLst>
              <a:ext uri="{FF2B5EF4-FFF2-40B4-BE49-F238E27FC236}">
                <a16:creationId xmlns:a16="http://schemas.microsoft.com/office/drawing/2014/main" id="{F118618C-2290-463A-FBC8-925CDECA3ECC}"/>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2/19/2023 am class</a:t>
            </a:r>
          </a:p>
        </p:txBody>
      </p:sp>
      <p:sp>
        <p:nvSpPr>
          <p:cNvPr id="4" name="Footer Placeholder 3">
            <a:extLst>
              <a:ext uri="{FF2B5EF4-FFF2-40B4-BE49-F238E27FC236}">
                <a16:creationId xmlns:a16="http://schemas.microsoft.com/office/drawing/2014/main" id="{F0B9C60B-4396-72C9-39E2-E040F442B43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E907572-0382-DD34-B80E-043A7472D41B}"/>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AF6FC979-FE64-4595-86F1-5EB78EE80B9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287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A Study Of The Psalms (62)</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2/19/2023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A0A8D81-A859-497D-811E-DE7A734D92A6}" type="slidenum">
              <a:rPr lang="en-US" smtClean="0"/>
              <a:t>‹#›</a:t>
            </a:fld>
            <a:endParaRPr lang="en-US"/>
          </a:p>
        </p:txBody>
      </p:sp>
    </p:spTree>
    <p:extLst>
      <p:ext uri="{BB962C8B-B14F-4D97-AF65-F5344CB8AC3E}">
        <p14:creationId xmlns:p14="http://schemas.microsoft.com/office/powerpoint/2010/main" val="428293252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96094">
              <a:defRPr/>
            </a:pPr>
            <a:r>
              <a:rPr lang="en-US">
                <a:solidFill>
                  <a:prstClr val="black"/>
                </a:solidFill>
                <a:latin typeface="Calibri"/>
              </a:rPr>
              <a:t>Class – A Study Of The Psalms (62)</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96094">
              <a:defRPr/>
            </a:pPr>
            <a:r>
              <a:rPr lang="en-US">
                <a:solidFill>
                  <a:prstClr val="black"/>
                </a:solidFill>
                <a:latin typeface="Calibri"/>
              </a:rPr>
              <a:t>2/19/2023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0" y="9363293"/>
            <a:ext cx="6818377" cy="492895"/>
          </a:xfrm>
        </p:spPr>
        <p:txBody>
          <a:bodyPr/>
          <a:lstStyle/>
          <a:p>
            <a:pPr defTabSz="996094">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818376" y="9363293"/>
            <a:ext cx="755844" cy="492895"/>
          </a:xfrm>
        </p:spPr>
        <p:txBody>
          <a:bodyPr/>
          <a:lstStyle/>
          <a:p>
            <a:pPr defTabSz="996094">
              <a:defRPr/>
            </a:pPr>
            <a:fld id="{EC87E0CF-87F6-4B58-B8B8-DCAB2DAAF3CA}" type="slidenum">
              <a:rPr lang="en-US">
                <a:solidFill>
                  <a:prstClr val="black"/>
                </a:solidFill>
                <a:latin typeface="Calibri"/>
              </a:rPr>
              <a:pPr defTabSz="996094">
                <a:defRPr/>
              </a:pPr>
              <a:t>1</a:t>
            </a:fld>
            <a:endParaRPr lang="en-US" dirty="0">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64307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30837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93225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71866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57949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306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08841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1981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6295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629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6865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588473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166199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BLESSED IS HE WHO FEARS THE LORD</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128</a:t>
            </a:r>
          </a:p>
        </p:txBody>
      </p:sp>
      <p:sp>
        <p:nvSpPr>
          <p:cNvPr id="6" name="TextBox 5">
            <a:extLst>
              <a:ext uri="{FF2B5EF4-FFF2-40B4-BE49-F238E27FC236}">
                <a16:creationId xmlns:a16="http://schemas.microsoft.com/office/drawing/2014/main" id="{9240CDEF-BF0A-F32D-226D-364D3D16D313}"/>
              </a:ext>
            </a:extLst>
          </p:cNvPr>
          <p:cNvSpPr txBox="1"/>
          <p:nvPr/>
        </p:nvSpPr>
        <p:spPr>
          <a:xfrm>
            <a:off x="3172456" y="5162556"/>
            <a:ext cx="27863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chemeClr val="bg1"/>
                </a:solidFill>
                <a:uLnTx/>
                <a:uFillTx/>
                <a:latin typeface="Arial" panose="020B0604020202020204" pitchFamily="34" charset="0"/>
                <a:ea typeface="+mn-ea"/>
                <a:cs typeface="Arial" panose="020B0604020202020204" pitchFamily="34" charset="0"/>
              </a:rPr>
              <a:t>February 19,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71573" y="1213588"/>
            <a:ext cx="8382000" cy="5509200"/>
          </a:xfrm>
        </p:spPr>
        <p:txBody>
          <a:bodyPr>
            <a:spAutoFit/>
          </a:bodyPr>
          <a:lstStyle/>
          <a:p>
            <a:pPr marL="0" indent="0">
              <a:buNone/>
            </a:pPr>
            <a:r>
              <a:rPr lang="en-US" sz="2800" dirty="0"/>
              <a:t>Psalms 128:1, </a:t>
            </a:r>
            <a:r>
              <a:rPr lang="en-US" sz="2800" i="1" dirty="0"/>
              <a:t>“Blessed is every one that feareth Jehovah, that walketh in his ways.”</a:t>
            </a:r>
          </a:p>
          <a:p>
            <a:pPr marL="0" indent="0">
              <a:buNone/>
            </a:pPr>
            <a:r>
              <a:rPr lang="en-US" b="1" dirty="0"/>
              <a:t>The fear of the LORD is a frequent theme of scripture</a:t>
            </a:r>
            <a:r>
              <a:rPr lang="en-US" dirty="0"/>
              <a:t>.</a:t>
            </a:r>
          </a:p>
          <a:p>
            <a:r>
              <a:rPr lang="en-US" sz="2800" dirty="0"/>
              <a:t>Proverbs 8:13, </a:t>
            </a:r>
            <a:r>
              <a:rPr lang="en-US" sz="2800" i="1" dirty="0"/>
              <a:t>“</a:t>
            </a:r>
            <a:r>
              <a:rPr lang="en-US" sz="2800" i="1" u="sng" dirty="0"/>
              <a:t>The fear of Jehovah</a:t>
            </a:r>
            <a:r>
              <a:rPr lang="en-US" sz="2800" i="1" dirty="0"/>
              <a:t> is to hate evil: Pride, and arrogancy, and the evil way, And the perverse mouth, do I hate.”</a:t>
            </a:r>
            <a:endParaRPr lang="en-US" sz="2800" dirty="0"/>
          </a:p>
          <a:p>
            <a:r>
              <a:rPr lang="en-US" sz="2800" dirty="0"/>
              <a:t>Proverbs 10:27, it prolongs our days; 14:26-27 – brings strong confidence and is a fountain of life.</a:t>
            </a:r>
          </a:p>
          <a:p>
            <a:r>
              <a:rPr lang="en-US" sz="2800" dirty="0"/>
              <a:t>The conclusion of the whole matter: </a:t>
            </a:r>
            <a:br>
              <a:rPr lang="en-US" sz="2800" dirty="0"/>
            </a:br>
            <a:r>
              <a:rPr lang="en-US" sz="2800" dirty="0"/>
              <a:t>Ecclesiastes 12:13-14 – Solomon concluded that our purpose in life is to </a:t>
            </a:r>
            <a:r>
              <a:rPr lang="en-US" sz="2800" u="sng" dirty="0"/>
              <a:t>fear God and keep His commandments</a:t>
            </a:r>
            <a:r>
              <a:rPr lang="en-US" sz="2800" dirty="0"/>
              <a:t>, for this is man’s all.</a:t>
            </a:r>
          </a:p>
        </p:txBody>
      </p:sp>
    </p:spTree>
    <p:extLst>
      <p:ext uri="{BB962C8B-B14F-4D97-AF65-F5344CB8AC3E}">
        <p14:creationId xmlns:p14="http://schemas.microsoft.com/office/powerpoint/2010/main" val="1946566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190171"/>
            <a:ext cx="8382000" cy="5509200"/>
          </a:xfrm>
        </p:spPr>
        <p:txBody>
          <a:bodyPr>
            <a:spAutoFit/>
          </a:bodyPr>
          <a:lstStyle/>
          <a:p>
            <a:pPr marL="0" indent="0">
              <a:buNone/>
            </a:pPr>
            <a:r>
              <a:rPr lang="en-US" sz="2800" dirty="0"/>
              <a:t>Psalms 128:1, </a:t>
            </a:r>
            <a:r>
              <a:rPr lang="en-US" sz="2800" i="1" dirty="0"/>
              <a:t>“Blessed is every one that feareth Jehovah, that walketh in his ways.”</a:t>
            </a:r>
          </a:p>
          <a:p>
            <a:pPr marL="0" indent="0">
              <a:buNone/>
            </a:pPr>
            <a:r>
              <a:rPr lang="en-US" b="1" dirty="0"/>
              <a:t>The fear of the LORD is a frequent theme of scripture</a:t>
            </a:r>
            <a:r>
              <a:rPr lang="en-US" dirty="0"/>
              <a:t>.</a:t>
            </a:r>
          </a:p>
          <a:p>
            <a:r>
              <a:rPr lang="en-US" sz="2800" dirty="0"/>
              <a:t>Proverbs 23:17, </a:t>
            </a:r>
            <a:r>
              <a:rPr lang="en-US" sz="2800" i="1" dirty="0"/>
              <a:t>“Let not thy heart envy sinners; But (be thou) </a:t>
            </a:r>
            <a:r>
              <a:rPr lang="en-US" sz="2800" i="1" u="sng" dirty="0"/>
              <a:t>in the fear of Jehovah</a:t>
            </a:r>
            <a:r>
              <a:rPr lang="en-US" sz="2800" i="1" dirty="0"/>
              <a:t> all the day long”</a:t>
            </a:r>
          </a:p>
          <a:p>
            <a:pPr marL="0" indent="0">
              <a:buNone/>
            </a:pPr>
            <a:endParaRPr lang="en-US" sz="2800" i="1" dirty="0"/>
          </a:p>
          <a:p>
            <a:r>
              <a:rPr lang="en-US" sz="2800" dirty="0"/>
              <a:t>Ecclesiastes 8:12-13, </a:t>
            </a:r>
            <a:r>
              <a:rPr lang="en-US" sz="2800" i="1" dirty="0"/>
              <a:t>“Though a sinner do evil a hundred times, and prolong his (days), yet surely I know that </a:t>
            </a:r>
            <a:r>
              <a:rPr lang="en-US" sz="2800" i="1" u="sng" dirty="0"/>
              <a:t>it shall be well with them that fear God</a:t>
            </a:r>
            <a:r>
              <a:rPr lang="en-US" sz="2800" i="1" dirty="0"/>
              <a:t>, </a:t>
            </a:r>
            <a:r>
              <a:rPr lang="en-US" sz="2800" i="1" u="sng" dirty="0"/>
              <a:t>that fear before him</a:t>
            </a:r>
            <a:r>
              <a:rPr lang="en-US" sz="2800" i="1" dirty="0"/>
              <a:t>: but it shall not be well with the wicked, neither shall he prolong (his) days, (which are) as a shadow; </a:t>
            </a:r>
            <a:r>
              <a:rPr lang="en-US" sz="2800" i="1" u="sng" dirty="0"/>
              <a:t>because he feareth not before God</a:t>
            </a:r>
            <a:r>
              <a:rPr lang="en-US" sz="2800" i="1" dirty="0"/>
              <a:t>.”</a:t>
            </a:r>
          </a:p>
        </p:txBody>
      </p:sp>
    </p:spTree>
    <p:extLst>
      <p:ext uri="{BB962C8B-B14F-4D97-AF65-F5344CB8AC3E}">
        <p14:creationId xmlns:p14="http://schemas.microsoft.com/office/powerpoint/2010/main" val="77502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190171"/>
            <a:ext cx="8382000" cy="5558445"/>
          </a:xfrm>
        </p:spPr>
        <p:txBody>
          <a:bodyPr>
            <a:spAutoFit/>
          </a:bodyPr>
          <a:lstStyle/>
          <a:p>
            <a:pPr marL="0" indent="0">
              <a:buNone/>
            </a:pPr>
            <a:r>
              <a:rPr lang="en-US" sz="2800" dirty="0"/>
              <a:t>Psalms 128:1, </a:t>
            </a:r>
            <a:r>
              <a:rPr lang="en-US" sz="2800" i="1" dirty="0"/>
              <a:t>“Blessed is every one that feareth Jehovah, </a:t>
            </a:r>
            <a:r>
              <a:rPr lang="en-US" sz="2800" b="1" i="1" u="sng" dirty="0"/>
              <a:t>that walketh in his ways</a:t>
            </a:r>
            <a:r>
              <a:rPr lang="en-US" sz="2800" i="1" dirty="0"/>
              <a:t>.”</a:t>
            </a:r>
          </a:p>
          <a:p>
            <a:pPr marL="0" indent="0">
              <a:buNone/>
            </a:pPr>
            <a:r>
              <a:rPr lang="en-US" sz="2800" b="1" dirty="0"/>
              <a:t>This cannot be separated from</a:t>
            </a:r>
            <a:r>
              <a:rPr lang="en-US" sz="2800" dirty="0"/>
              <a:t> </a:t>
            </a:r>
            <a:r>
              <a:rPr lang="en-US" sz="2800" i="1" dirty="0"/>
              <a:t>“</a:t>
            </a:r>
            <a:r>
              <a:rPr lang="en-US" sz="2800" b="1" i="1" dirty="0"/>
              <a:t>the fear of the Lord</a:t>
            </a:r>
            <a:r>
              <a:rPr lang="en-US" sz="2800" i="1" dirty="0"/>
              <a:t>.”</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lang="en-US" sz="2800" dirty="0"/>
              <a:t>1 John 2:4-6 – He who professes to know Him and does not keep His commandments is a liar. We seek to walk as He walked.</a:t>
            </a:r>
          </a:p>
          <a:p>
            <a:pPr>
              <a:defRPr/>
            </a:pPr>
            <a:r>
              <a:rPr lang="en-US" sz="2800" dirty="0"/>
              <a:t>1 John 5:2-3 – we must love God and keep His commandments.</a:t>
            </a:r>
          </a:p>
          <a:p>
            <a:pPr marL="736600" lvl="1" indent="-342900">
              <a:buFont typeface="Arial" panose="020B0604020202020204" pitchFamily="34" charset="0"/>
              <a:buChar char="•"/>
            </a:pPr>
            <a:r>
              <a:rPr lang="en-US" dirty="0"/>
              <a:t>This is how we show that we </a:t>
            </a:r>
            <a:r>
              <a:rPr lang="en-US" i="1" dirty="0"/>
              <a:t>“fear” </a:t>
            </a:r>
            <a:r>
              <a:rPr lang="en-US" dirty="0"/>
              <a:t>Him and love Him.</a:t>
            </a:r>
          </a:p>
          <a:p>
            <a:pPr marL="0" indent="0">
              <a:buNone/>
            </a:pPr>
            <a:endParaRPr lang="en-US" sz="2800" dirty="0"/>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lang="en-US" sz="2800" dirty="0"/>
              <a:t>3 John 3-4 – John found joy in knowing that his </a:t>
            </a:r>
            <a:r>
              <a:rPr lang="en-US" sz="2800" i="1" dirty="0"/>
              <a:t>“children” </a:t>
            </a:r>
            <a:r>
              <a:rPr lang="en-US" sz="2800" dirty="0"/>
              <a:t>were walking in truth.</a:t>
            </a:r>
          </a:p>
        </p:txBody>
      </p:sp>
    </p:spTree>
    <p:extLst>
      <p:ext uri="{BB962C8B-B14F-4D97-AF65-F5344CB8AC3E}">
        <p14:creationId xmlns:p14="http://schemas.microsoft.com/office/powerpoint/2010/main" val="52750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190171"/>
            <a:ext cx="8382000" cy="5472267"/>
          </a:xfrm>
        </p:spPr>
        <p:txBody>
          <a:bodyPr>
            <a:spAutoFit/>
          </a:bodyPr>
          <a:lstStyle/>
          <a:p>
            <a:pPr marL="0" indent="0">
              <a:buNone/>
            </a:pPr>
            <a:r>
              <a:rPr lang="en-US" sz="2800" dirty="0"/>
              <a:t>Psalms 128:1, </a:t>
            </a:r>
            <a:r>
              <a:rPr lang="en-US" sz="2800" i="1" dirty="0"/>
              <a:t>“</a:t>
            </a:r>
            <a:r>
              <a:rPr lang="en-US" sz="2800" b="1" i="1" u="sng" dirty="0"/>
              <a:t>Blessed</a:t>
            </a:r>
            <a:r>
              <a:rPr lang="en-US" sz="2800" b="1" i="1" dirty="0"/>
              <a:t> </a:t>
            </a:r>
            <a:r>
              <a:rPr lang="en-US" sz="2800" i="1" dirty="0"/>
              <a:t>is every one that feareth Jehovah, that walketh in his ways.”</a:t>
            </a:r>
          </a:p>
          <a:p>
            <a:pPr marL="0" indent="0">
              <a:buNone/>
            </a:pPr>
            <a:r>
              <a:rPr lang="en-US" sz="2800" i="1" dirty="0"/>
              <a:t>“Blessed” – </a:t>
            </a:r>
            <a:r>
              <a:rPr lang="en-US" sz="2800" dirty="0"/>
              <a:t>one upon whom the LORD shows favor.</a:t>
            </a:r>
          </a:p>
          <a:p>
            <a:pPr marL="0" marR="0" lvl="0" indent="0" algn="l" defTabSz="914363" rtl="0" eaLnBrk="1" fontAlgn="auto" latinLnBrk="0" hangingPunct="1">
              <a:lnSpc>
                <a:spcPct val="90000"/>
              </a:lnSpc>
              <a:spcBef>
                <a:spcPct val="20000"/>
              </a:spcBef>
              <a:spcAft>
                <a:spcPts val="0"/>
              </a:spcAft>
              <a:buClrTx/>
              <a:buSzTx/>
              <a:buNone/>
              <a:tabLst/>
              <a:defRPr/>
            </a:pPr>
            <a:r>
              <a:rPr kumimoji="0" lang="en-US" sz="2800" b="0" i="0" u="sng" strike="noStrike" kern="1200" cap="none" spc="0" normalizeH="0" baseline="0" noProof="0" dirty="0">
                <a:ln>
                  <a:noFill/>
                </a:ln>
                <a:effectLst/>
                <a:uLnTx/>
                <a:uFillTx/>
                <a:ea typeface="+mn-ea"/>
                <a:cs typeface="+mn-cs"/>
              </a:rPr>
              <a:t>NOTE: This is the rule</a:t>
            </a:r>
            <a:r>
              <a:rPr kumimoji="0" lang="en-US" sz="2800" b="0" i="0" u="none" strike="noStrike" kern="1200" cap="none" spc="0" normalizeH="0" baseline="0" noProof="0" dirty="0">
                <a:ln>
                  <a:noFill/>
                </a:ln>
                <a:effectLst/>
                <a:uLnTx/>
                <a:uFillTx/>
                <a:ea typeface="+mn-ea"/>
                <a:cs typeface="+mn-cs"/>
              </a:rPr>
              <a:t>. While there are exceptions, when we genuinely seek the Lord in our homes, it will be a place of blessing.</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Happiness when you eat the labor of your hands and all shall be well with you – contentment, and perhaps abundance.</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u="none" strike="noStrike" kern="1200" cap="none" spc="0" normalizeH="0" baseline="0" noProof="0" dirty="0">
                <a:ln>
                  <a:noFill/>
                </a:ln>
                <a:effectLst/>
                <a:uLnTx/>
                <a:uFillTx/>
                <a:ea typeface="+mn-ea"/>
                <a:cs typeface="+mn-cs"/>
              </a:rPr>
              <a:t>Proverbs 15:16, </a:t>
            </a:r>
            <a:r>
              <a:rPr kumimoji="0" lang="en-US" sz="2800" b="0" i="1" u="none" strike="noStrike" kern="1200" cap="none" spc="0" normalizeH="0" baseline="0" noProof="0" dirty="0">
                <a:ln>
                  <a:noFill/>
                </a:ln>
                <a:effectLst/>
                <a:uLnTx/>
                <a:uFillTx/>
                <a:ea typeface="+mn-ea"/>
                <a:cs typeface="+mn-cs"/>
              </a:rPr>
              <a:t>“Better is little, </a:t>
            </a:r>
            <a:r>
              <a:rPr kumimoji="0" lang="en-US" sz="2800" b="0" i="1" u="sng" strike="noStrike" kern="1200" cap="none" spc="0" normalizeH="0" baseline="0" noProof="0" dirty="0">
                <a:ln>
                  <a:noFill/>
                </a:ln>
                <a:effectLst/>
                <a:uLnTx/>
                <a:uFillTx/>
                <a:ea typeface="+mn-ea"/>
                <a:cs typeface="+mn-cs"/>
              </a:rPr>
              <a:t>with the fear of Jehovah</a:t>
            </a:r>
            <a:r>
              <a:rPr kumimoji="0" lang="en-US" sz="2800" b="0" i="1" u="none" strike="noStrike" kern="1200" cap="none" spc="0" normalizeH="0" baseline="0" noProof="0" dirty="0">
                <a:ln>
                  <a:noFill/>
                </a:ln>
                <a:effectLst/>
                <a:uLnTx/>
                <a:uFillTx/>
                <a:ea typeface="+mn-ea"/>
                <a:cs typeface="+mn-cs"/>
              </a:rPr>
              <a:t>, Than great treasure and trouble therewith.”</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1 Timothy 6:6 reminds us that </a:t>
            </a:r>
            <a:r>
              <a:rPr kumimoji="0" lang="en-US" sz="2800" b="0" i="0" u="sng" strike="noStrike" kern="1200" cap="none" spc="0" normalizeH="0" baseline="0" noProof="0" dirty="0">
                <a:ln>
                  <a:noFill/>
                </a:ln>
                <a:effectLst/>
                <a:uLnTx/>
                <a:uFillTx/>
                <a:ea typeface="+mn-ea"/>
                <a:cs typeface="+mn-cs"/>
              </a:rPr>
              <a:t>godliness</a:t>
            </a:r>
            <a:r>
              <a:rPr kumimoji="0" lang="en-US" sz="2800" b="0" i="0" u="none" strike="noStrike" kern="1200" cap="none" spc="0" normalizeH="0" baseline="0" noProof="0" dirty="0">
                <a:ln>
                  <a:noFill/>
                </a:ln>
                <a:effectLst/>
                <a:uLnTx/>
                <a:uFillTx/>
                <a:ea typeface="+mn-ea"/>
                <a:cs typeface="+mn-cs"/>
              </a:rPr>
              <a:t> with contentment is great gain.</a:t>
            </a:r>
          </a:p>
        </p:txBody>
      </p:sp>
    </p:spTree>
    <p:extLst>
      <p:ext uri="{BB962C8B-B14F-4D97-AF65-F5344CB8AC3E}">
        <p14:creationId xmlns:p14="http://schemas.microsoft.com/office/powerpoint/2010/main" val="2080568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131975" y="1136138"/>
            <a:ext cx="8851769" cy="5386090"/>
          </a:xfrm>
        </p:spPr>
        <p:txBody>
          <a:bodyPr wrap="square">
            <a:spAutoFit/>
          </a:bodyPr>
          <a:lstStyle/>
          <a:p>
            <a:pPr marL="0" indent="0">
              <a:buNone/>
            </a:pPr>
            <a:r>
              <a:rPr lang="en-US" sz="2800" dirty="0"/>
              <a:t>Psalms 128:1-2, </a:t>
            </a:r>
            <a:r>
              <a:rPr lang="en-US" sz="2800" i="1" dirty="0"/>
              <a:t>“</a:t>
            </a:r>
            <a:r>
              <a:rPr lang="en-US" sz="2800" b="1" i="1" u="sng" dirty="0"/>
              <a:t>Blessed</a:t>
            </a:r>
            <a:r>
              <a:rPr lang="en-US" sz="2800" b="1" i="1" dirty="0"/>
              <a:t> </a:t>
            </a:r>
            <a:r>
              <a:rPr lang="en-US" sz="2800" i="1" dirty="0"/>
              <a:t>is every one that feareth Jehovah, that walketh in his ways. For thou shalt eat the labor of thy hands: happy shalt thou be, and it shall be well with thee.”</a:t>
            </a:r>
          </a:p>
          <a:p>
            <a:pPr marL="0" indent="0">
              <a:buNone/>
            </a:pPr>
            <a:r>
              <a:rPr lang="en-US" sz="2800" i="1" dirty="0"/>
              <a:t>“Blessed” – </a:t>
            </a:r>
            <a:r>
              <a:rPr lang="en-US" sz="2800" dirty="0"/>
              <a:t>one upon whom the LORD shows favor.</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In the godly home, man is happy with little or much, as long as his family is fine.</a:t>
            </a:r>
            <a:br>
              <a:rPr kumimoji="0" lang="en-US" sz="2800" b="0" i="0" u="none" strike="noStrike" kern="1200" cap="none" spc="0" normalizeH="0" baseline="0" noProof="0" dirty="0">
                <a:ln>
                  <a:noFill/>
                </a:ln>
                <a:effectLst/>
                <a:uLnTx/>
                <a:uFillTx/>
                <a:ea typeface="+mn-ea"/>
                <a:cs typeface="+mn-cs"/>
              </a:rPr>
            </a:br>
            <a:r>
              <a:rPr kumimoji="0" lang="en-US" sz="2800" b="0" i="0" u="none" strike="noStrike" kern="1200" cap="none" spc="0" normalizeH="0" baseline="0" noProof="0" dirty="0">
                <a:ln>
                  <a:noFill/>
                </a:ln>
                <a:effectLst/>
                <a:uLnTx/>
                <a:uFillTx/>
                <a:ea typeface="+mn-ea"/>
                <a:cs typeface="+mn-cs"/>
              </a:rPr>
              <a:t>(Again, remember Psalms 127:3-5).</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Faithfulness!</a:t>
            </a:r>
            <a:r>
              <a:rPr kumimoji="0" lang="en-US" sz="2800" b="0" u="none" strike="noStrike" kern="1200" cap="none" spc="0" normalizeH="0" baseline="0" noProof="0" dirty="0">
                <a:ln>
                  <a:noFill/>
                </a:ln>
                <a:effectLst/>
                <a:uLnTx/>
                <a:uFillTx/>
                <a:ea typeface="+mn-ea"/>
                <a:cs typeface="+mn-cs"/>
              </a:rPr>
              <a:t> Proverbs 5:18, </a:t>
            </a:r>
            <a:r>
              <a:rPr kumimoji="0" lang="en-US" sz="2800" b="0" i="1" u="none" strike="noStrike" kern="1200" cap="none" spc="0" normalizeH="0" baseline="0" noProof="0" dirty="0">
                <a:ln>
                  <a:noFill/>
                </a:ln>
                <a:effectLst/>
                <a:uLnTx/>
                <a:uFillTx/>
                <a:ea typeface="+mn-ea"/>
                <a:cs typeface="+mn-cs"/>
              </a:rPr>
              <a:t>“Let thy fountain be blessed; And rejoice in the wife of thy youth. (As) a loving hind and a pleasant doe, Let her breasts satisfy thee at all times; And be thou ravished always with her love.”</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Furthermore, if you trust in God, it will be well with you in the end (Romans 8:31).</a:t>
            </a:r>
            <a:endParaRPr lang="en-US" sz="2800" dirty="0"/>
          </a:p>
        </p:txBody>
      </p:sp>
      <p:sp>
        <p:nvSpPr>
          <p:cNvPr id="6" name="Title 1">
            <a:extLst>
              <a:ext uri="{FF2B5EF4-FFF2-40B4-BE49-F238E27FC236}">
                <a16:creationId xmlns:a16="http://schemas.microsoft.com/office/drawing/2014/main" id="{5D89EA0D-F786-F56F-76DB-822AD9C6C48C}"/>
              </a:ext>
            </a:extLst>
          </p:cNvPr>
          <p:cNvSpPr>
            <a:spLocks noGrp="1"/>
          </p:cNvSpPr>
          <p:nvPr>
            <p:ph type="title"/>
          </p:nvPr>
        </p:nvSpPr>
        <p:spPr>
          <a:xfrm>
            <a:off x="381000" y="230188"/>
            <a:ext cx="8382000" cy="664797"/>
          </a:xfrm>
        </p:spPr>
        <p:txBody>
          <a:bodyPr>
            <a:spAutoFit/>
          </a:bodyPr>
          <a:lstStyle/>
          <a:p>
            <a:r>
              <a:rPr lang="en-US" dirty="0">
                <a:solidFill>
                  <a:schemeClr val="bg1"/>
                </a:solidFill>
              </a:rPr>
              <a:t>Psalms 128</a:t>
            </a:r>
          </a:p>
        </p:txBody>
      </p:sp>
    </p:spTree>
    <p:extLst>
      <p:ext uri="{BB962C8B-B14F-4D97-AF65-F5344CB8AC3E}">
        <p14:creationId xmlns:p14="http://schemas.microsoft.com/office/powerpoint/2010/main" val="197834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190171"/>
            <a:ext cx="8382000" cy="5299912"/>
          </a:xfrm>
        </p:spPr>
        <p:txBody>
          <a:bodyPr>
            <a:spAutoFit/>
          </a:bodyPr>
          <a:lstStyle/>
          <a:p>
            <a:pPr marL="0" indent="0">
              <a:buNone/>
            </a:pPr>
            <a:r>
              <a:rPr lang="en-US" sz="2800" dirty="0"/>
              <a:t>Psalms 128:3, </a:t>
            </a:r>
            <a:r>
              <a:rPr lang="en-US" sz="2800" i="1" dirty="0"/>
              <a:t>“</a:t>
            </a:r>
            <a:r>
              <a:rPr lang="en-US" sz="2800" i="1" u="sng" dirty="0"/>
              <a:t>Thy wife</a:t>
            </a:r>
            <a:r>
              <a:rPr lang="en-US" sz="2800" i="1" dirty="0"/>
              <a:t> shall be as a fruitful vine, in the innermost parts of thy house”</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1" i="0" u="none" strike="noStrike" kern="1200" cap="none" spc="0" normalizeH="0" baseline="0" noProof="0" dirty="0">
                <a:ln>
                  <a:noFill/>
                </a:ln>
                <a:effectLst/>
                <a:uLnTx/>
                <a:uFillTx/>
                <a:ea typeface="+mn-ea"/>
                <a:cs typeface="+mn-cs"/>
              </a:rPr>
              <a:t>Your wife will be like a fruitful vine – a happy relationship</a:t>
            </a:r>
            <a:r>
              <a:rPr kumimoji="0" lang="en-US" sz="2800" i="0" u="none" strike="noStrike" kern="1200" cap="none" spc="0" normalizeH="0" baseline="0" noProof="0" dirty="0">
                <a:ln>
                  <a:noFill/>
                </a:ln>
                <a:effectLst/>
                <a:uLnTx/>
                <a:uFillTx/>
                <a:ea typeface="+mn-ea"/>
                <a:cs typeface="+mn-cs"/>
              </a:rPr>
              <a:t>.</a:t>
            </a:r>
          </a:p>
          <a:p>
            <a:pPr lvl="1" indent="-460375">
              <a:buBlip>
                <a:blip r:embed="rId2"/>
              </a:buBlip>
              <a:defRPr/>
            </a:pPr>
            <a:r>
              <a:rPr kumimoji="0" lang="en-US" b="0" i="0" u="none" strike="noStrike" kern="1200" cap="none" spc="0" normalizeH="0" baseline="0" noProof="0" dirty="0">
                <a:ln>
                  <a:noFill/>
                </a:ln>
                <a:effectLst/>
                <a:uLnTx/>
                <a:uFillTx/>
                <a:ea typeface="+mn-ea"/>
                <a:cs typeface="+mn-cs"/>
              </a:rPr>
              <a:t>The Bible is clear in presenting the roles of both husband and wife. While not acceptable by many in our society, we must accept that God knows best in these things.</a:t>
            </a:r>
          </a:p>
          <a:p>
            <a:pPr lvl="1" indent="-460375">
              <a:buBlip>
                <a:blip r:embed="rId2"/>
              </a:buBlip>
              <a:defRPr/>
            </a:pPr>
            <a:r>
              <a:rPr kumimoji="0" lang="en-US" b="0" i="0" u="none" strike="noStrike" kern="1200" cap="none" spc="0" normalizeH="0" baseline="0" noProof="0" dirty="0">
                <a:ln>
                  <a:noFill/>
                </a:ln>
                <a:effectLst/>
                <a:uLnTx/>
                <a:uFillTx/>
                <a:ea typeface="+mn-ea"/>
                <a:cs typeface="+mn-cs"/>
              </a:rPr>
              <a:t>A godly wife fulfills her role and enhances the home (as the husband fulfills his role). Both treat each other with dignity and honor (1 Peter 3:1-2, 7; </a:t>
            </a:r>
            <a:br>
              <a:rPr kumimoji="0" lang="en-US" b="0" i="0" u="none" strike="noStrike" kern="1200" cap="none" spc="0" normalizeH="0" baseline="0" noProof="0" dirty="0">
                <a:ln>
                  <a:noFill/>
                </a:ln>
                <a:effectLst/>
                <a:uLnTx/>
                <a:uFillTx/>
                <a:ea typeface="+mn-ea"/>
                <a:cs typeface="+mn-cs"/>
              </a:rPr>
            </a:br>
            <a:r>
              <a:rPr kumimoji="0" lang="en-US" b="0" i="0" u="none" strike="noStrike" kern="1200" cap="none" spc="0" normalizeH="0" baseline="0" noProof="0" dirty="0">
                <a:ln>
                  <a:noFill/>
                </a:ln>
                <a:effectLst/>
                <a:uLnTx/>
                <a:uFillTx/>
                <a:ea typeface="+mn-ea"/>
                <a:cs typeface="+mn-cs"/>
              </a:rPr>
              <a:t>cf. 1 Timothy 2:15, etc.; cf. Proverbs 31).</a:t>
            </a:r>
            <a:br>
              <a:rPr kumimoji="0" lang="en-US" b="0" i="0" u="none" strike="noStrike" kern="1200" cap="none" spc="0" normalizeH="0" baseline="0" noProof="0" dirty="0">
                <a:ln>
                  <a:noFill/>
                </a:ln>
                <a:effectLst/>
                <a:uLnTx/>
                <a:uFillTx/>
                <a:ea typeface="+mn-ea"/>
                <a:cs typeface="+mn-cs"/>
              </a:rPr>
            </a:br>
            <a:r>
              <a:rPr kumimoji="0" lang="en-US" b="0" i="0" u="none" strike="noStrike" kern="1200" cap="none" spc="0" normalizeH="0" baseline="0" noProof="0" dirty="0">
                <a:ln>
                  <a:noFill/>
                </a:ln>
                <a:effectLst/>
                <a:uLnTx/>
                <a:uFillTx/>
                <a:ea typeface="+mn-ea"/>
                <a:cs typeface="+mn-cs"/>
              </a:rPr>
              <a:t>This IS how God intends the home to be!</a:t>
            </a:r>
          </a:p>
        </p:txBody>
      </p:sp>
      <p:sp>
        <p:nvSpPr>
          <p:cNvPr id="6" name="Title 1">
            <a:extLst>
              <a:ext uri="{FF2B5EF4-FFF2-40B4-BE49-F238E27FC236}">
                <a16:creationId xmlns:a16="http://schemas.microsoft.com/office/drawing/2014/main" id="{4D8795B5-6396-75CE-3718-475944470E0D}"/>
              </a:ext>
            </a:extLst>
          </p:cNvPr>
          <p:cNvSpPr>
            <a:spLocks noGrp="1"/>
          </p:cNvSpPr>
          <p:nvPr>
            <p:ph type="title"/>
          </p:nvPr>
        </p:nvSpPr>
        <p:spPr>
          <a:xfrm>
            <a:off x="381000" y="230188"/>
            <a:ext cx="8382000" cy="664797"/>
          </a:xfrm>
        </p:spPr>
        <p:txBody>
          <a:bodyPr>
            <a:spAutoFit/>
          </a:bodyPr>
          <a:lstStyle/>
          <a:p>
            <a:r>
              <a:rPr lang="en-US" dirty="0">
                <a:solidFill>
                  <a:schemeClr val="bg1"/>
                </a:solidFill>
              </a:rPr>
              <a:t>Psalms 128</a:t>
            </a:r>
          </a:p>
        </p:txBody>
      </p:sp>
    </p:spTree>
    <p:extLst>
      <p:ext uri="{BB962C8B-B14F-4D97-AF65-F5344CB8AC3E}">
        <p14:creationId xmlns:p14="http://schemas.microsoft.com/office/powerpoint/2010/main" val="1409868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997666"/>
            <a:ext cx="8382000" cy="5773888"/>
          </a:xfrm>
        </p:spPr>
        <p:txBody>
          <a:bodyPr>
            <a:spAutoFit/>
          </a:bodyPr>
          <a:lstStyle/>
          <a:p>
            <a:pPr marL="0" indent="0">
              <a:buNone/>
            </a:pPr>
            <a:r>
              <a:rPr lang="en-US" sz="2800" dirty="0"/>
              <a:t>Psalms 128:3, </a:t>
            </a:r>
            <a:r>
              <a:rPr lang="en-US" sz="2800" i="1" dirty="0"/>
              <a:t>“Thy children like olive plants, round about thy table.”</a:t>
            </a:r>
          </a:p>
          <a:p>
            <a:pPr marL="0" marR="0" lvl="0" indent="0" algn="l" defTabSz="914363" rtl="0" eaLnBrk="1" fontAlgn="auto" latinLnBrk="0" hangingPunct="1">
              <a:lnSpc>
                <a:spcPct val="90000"/>
              </a:lnSpc>
              <a:spcBef>
                <a:spcPct val="20000"/>
              </a:spcBef>
              <a:spcAft>
                <a:spcPts val="0"/>
              </a:spcAft>
              <a:buClrTx/>
              <a:buSzTx/>
              <a:buNone/>
              <a:tabLst/>
              <a:defRPr/>
            </a:pPr>
            <a:r>
              <a:rPr kumimoji="0" lang="en-US" sz="2800" b="1" i="0" u="none" strike="noStrike" kern="1200" cap="none" spc="0" normalizeH="0" baseline="0" noProof="0" dirty="0">
                <a:ln>
                  <a:noFill/>
                </a:ln>
                <a:effectLst/>
                <a:uLnTx/>
                <a:uFillTx/>
                <a:ea typeface="+mn-ea"/>
                <a:cs typeface="+mn-cs"/>
              </a:rPr>
              <a:t>Your children like olive plants </a:t>
            </a:r>
            <a:r>
              <a:rPr kumimoji="0" lang="en-US" sz="2800" b="0" i="0" u="none" strike="noStrike" kern="1200" cap="none" spc="0" normalizeH="0" baseline="0" noProof="0" dirty="0">
                <a:ln>
                  <a:noFill/>
                </a:ln>
                <a:effectLst/>
                <a:uLnTx/>
                <a:uFillTx/>
                <a:ea typeface="+mn-ea"/>
                <a:cs typeface="+mn-cs"/>
              </a:rPr>
              <a:t>– Young olive plants spring up around their “parent” and begin to produce themselves. This is the picture of this Psalm AND the goal within a family. (see verse 6).</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Children are to honor their parents (Ephesians 6:1-3; Proverbs 6:20, 31:28, etc.).</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Parents are to rear godly children (Ephesians 6:4; </a:t>
            </a:r>
            <a:br>
              <a:rPr kumimoji="0" lang="en-US" sz="2800" b="0" i="0" u="none" strike="noStrike" kern="1200" cap="none" spc="0" normalizeH="0" baseline="0" noProof="0" dirty="0">
                <a:ln>
                  <a:noFill/>
                </a:ln>
                <a:effectLst/>
                <a:uLnTx/>
                <a:uFillTx/>
                <a:ea typeface="+mn-ea"/>
                <a:cs typeface="+mn-cs"/>
              </a:rPr>
            </a:br>
            <a:r>
              <a:rPr kumimoji="0" lang="en-US" sz="2800" b="0" i="0" u="none" strike="noStrike" kern="1200" cap="none" spc="0" normalizeH="0" baseline="0" noProof="0" dirty="0">
                <a:ln>
                  <a:noFill/>
                </a:ln>
                <a:effectLst/>
                <a:uLnTx/>
                <a:uFillTx/>
                <a:ea typeface="+mn-ea"/>
                <a:cs typeface="+mn-cs"/>
              </a:rPr>
              <a:t>cf. 2 Timothy 1:5, 3:15, etc.).</a:t>
            </a:r>
            <a:br>
              <a:rPr kumimoji="0" lang="en-US" sz="2800" b="0" i="0" u="none" strike="noStrike" kern="1200" cap="none" spc="0" normalizeH="0" baseline="0" noProof="0" dirty="0">
                <a:ln>
                  <a:noFill/>
                </a:ln>
                <a:effectLst/>
                <a:uLnTx/>
                <a:uFillTx/>
                <a:ea typeface="+mn-ea"/>
                <a:cs typeface="+mn-cs"/>
              </a:rPr>
            </a:br>
            <a:r>
              <a:rPr kumimoji="0" lang="en-US" sz="2800" b="0" u="none" strike="noStrike" kern="1200" cap="none" spc="0" normalizeH="0" baseline="0" noProof="0" dirty="0">
                <a:ln>
                  <a:noFill/>
                </a:ln>
                <a:effectLst/>
                <a:uLnTx/>
                <a:uFillTx/>
                <a:ea typeface="+mn-ea"/>
                <a:cs typeface="+mn-cs"/>
              </a:rPr>
              <a:t>Proverbs 22:6, </a:t>
            </a:r>
            <a:r>
              <a:rPr kumimoji="0" lang="en-US" sz="2800" b="0" i="1" u="none" strike="noStrike" kern="1200" cap="none" spc="0" normalizeH="0" baseline="0" noProof="0" dirty="0">
                <a:ln>
                  <a:noFill/>
                </a:ln>
                <a:effectLst/>
                <a:uLnTx/>
                <a:uFillTx/>
                <a:ea typeface="+mn-ea"/>
                <a:cs typeface="+mn-cs"/>
              </a:rPr>
              <a:t>“Train up a child in the way he should go, And when he is old he will not depart from it.”</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lang="en-US" sz="2800" dirty="0"/>
              <a:t>T</a:t>
            </a:r>
            <a:r>
              <a:rPr kumimoji="0" lang="en-US" sz="2800" b="0" i="0" u="none" strike="noStrike" kern="1200" cap="none" spc="0" normalizeH="0" baseline="0" noProof="0" dirty="0">
                <a:ln>
                  <a:noFill/>
                </a:ln>
                <a:effectLst/>
                <a:uLnTx/>
                <a:uFillTx/>
                <a:ea typeface="+mn-ea"/>
                <a:cs typeface="+mn-cs"/>
              </a:rPr>
              <a:t>his is the home that the LORD has built, </a:t>
            </a:r>
            <a:r>
              <a:rPr kumimoji="0" lang="en-US" sz="2800" b="0" i="0" u="sng" strike="noStrike" kern="1200" cap="none" spc="0" normalizeH="0" baseline="0" noProof="0" dirty="0">
                <a:ln>
                  <a:noFill/>
                </a:ln>
                <a:effectLst/>
                <a:uLnTx/>
                <a:uFillTx/>
                <a:ea typeface="+mn-ea"/>
                <a:cs typeface="+mn-cs"/>
              </a:rPr>
              <a:t>based upon the fear of the Lord and walking in His ways</a:t>
            </a:r>
            <a:r>
              <a:rPr kumimoji="0" lang="en-US" sz="2800" b="0" i="0" u="none" strike="noStrike" kern="1200" cap="none" spc="0" normalizeH="0" baseline="0" noProof="0" dirty="0">
                <a:ln>
                  <a:noFill/>
                </a:ln>
                <a:effectLst/>
                <a:uLnTx/>
                <a:uFillTx/>
                <a:ea typeface="+mn-ea"/>
                <a:cs typeface="+mn-cs"/>
              </a:rPr>
              <a:t>.</a:t>
            </a:r>
          </a:p>
        </p:txBody>
      </p:sp>
      <p:sp>
        <p:nvSpPr>
          <p:cNvPr id="6" name="Title 1">
            <a:extLst>
              <a:ext uri="{FF2B5EF4-FFF2-40B4-BE49-F238E27FC236}">
                <a16:creationId xmlns:a16="http://schemas.microsoft.com/office/drawing/2014/main" id="{08141837-86C7-D73D-7F59-32044A473F8B}"/>
              </a:ext>
            </a:extLst>
          </p:cNvPr>
          <p:cNvSpPr>
            <a:spLocks noGrp="1"/>
          </p:cNvSpPr>
          <p:nvPr>
            <p:ph type="title"/>
          </p:nvPr>
        </p:nvSpPr>
        <p:spPr>
          <a:xfrm>
            <a:off x="381000" y="230188"/>
            <a:ext cx="8382000" cy="664797"/>
          </a:xfrm>
        </p:spPr>
        <p:txBody>
          <a:bodyPr>
            <a:spAutoFit/>
          </a:bodyPr>
          <a:lstStyle/>
          <a:p>
            <a:r>
              <a:rPr lang="en-US" dirty="0">
                <a:solidFill>
                  <a:schemeClr val="bg1"/>
                </a:solidFill>
              </a:rPr>
              <a:t>Psalms 128</a:t>
            </a:r>
          </a:p>
        </p:txBody>
      </p:sp>
    </p:spTree>
    <p:extLst>
      <p:ext uri="{BB962C8B-B14F-4D97-AF65-F5344CB8AC3E}">
        <p14:creationId xmlns:p14="http://schemas.microsoft.com/office/powerpoint/2010/main" val="148599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190500" y="894985"/>
            <a:ext cx="8763000" cy="5386090"/>
          </a:xfrm>
        </p:spPr>
        <p:txBody>
          <a:bodyPr>
            <a:spAutoFit/>
          </a:bodyPr>
          <a:lstStyle/>
          <a:p>
            <a:pPr marL="0" indent="0">
              <a:buNone/>
            </a:pPr>
            <a:r>
              <a:rPr lang="en-US" sz="2800" dirty="0"/>
              <a:t>Psalms 128:3, </a:t>
            </a:r>
            <a:r>
              <a:rPr lang="en-US" sz="2800" i="1" dirty="0"/>
              <a:t>“Thy children like olive plants, </a:t>
            </a:r>
            <a:r>
              <a:rPr lang="en-US" sz="2800" i="1" u="sng" dirty="0"/>
              <a:t>round about thy table</a:t>
            </a:r>
            <a:r>
              <a:rPr lang="en-US" sz="2800" i="1" dirty="0"/>
              <a:t>.”</a:t>
            </a:r>
          </a:p>
          <a:p>
            <a:pPr marL="0" marR="0" lvl="0" indent="0" algn="l" defTabSz="914363" rtl="0" eaLnBrk="1" fontAlgn="auto" latinLnBrk="0" hangingPunct="1">
              <a:lnSpc>
                <a:spcPct val="90000"/>
              </a:lnSpc>
              <a:spcBef>
                <a:spcPct val="20000"/>
              </a:spcBef>
              <a:spcAft>
                <a:spcPts val="0"/>
              </a:spcAft>
              <a:buClrTx/>
              <a:buSzTx/>
              <a:buNone/>
              <a:tabLst/>
              <a:defRPr/>
            </a:pPr>
            <a:r>
              <a:rPr kumimoji="0" lang="en-US" sz="2800" b="1" i="0" u="none" strike="noStrike" kern="1200" cap="none" spc="0" normalizeH="0" baseline="0" noProof="0" dirty="0">
                <a:ln>
                  <a:noFill/>
                </a:ln>
                <a:effectLst/>
                <a:uLnTx/>
                <a:uFillTx/>
                <a:ea typeface="+mn-ea"/>
                <a:cs typeface="+mn-cs"/>
              </a:rPr>
              <a:t>Your children like olive plants </a:t>
            </a:r>
            <a:r>
              <a:rPr kumimoji="0" lang="en-US" sz="2800" b="0" i="0" u="none" strike="noStrike" kern="1200" cap="none" spc="0" normalizeH="0" baseline="0" noProof="0" dirty="0">
                <a:ln>
                  <a:noFill/>
                </a:ln>
                <a:effectLst/>
                <a:uLnTx/>
                <a:uFillTx/>
                <a:ea typeface="+mn-ea"/>
                <a:cs typeface="+mn-cs"/>
              </a:rPr>
              <a:t>–</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i="0" u="none" strike="noStrike" kern="1200" cap="none" spc="0" normalizeH="0" baseline="0" noProof="0" dirty="0">
                <a:ln>
                  <a:noFill/>
                </a:ln>
                <a:effectLst/>
                <a:uLnTx/>
                <a:uFillTx/>
                <a:ea typeface="+mn-ea"/>
                <a:cs typeface="+mn-cs"/>
              </a:rPr>
              <a:t>All </a:t>
            </a:r>
            <a:r>
              <a:rPr kumimoji="0" lang="en-US" sz="2800" b="0" i="1" u="none" strike="noStrike" kern="1200" cap="none" spc="0" normalizeH="0" baseline="0" noProof="0" dirty="0">
                <a:ln>
                  <a:noFill/>
                </a:ln>
                <a:effectLst/>
                <a:uLnTx/>
                <a:uFillTx/>
                <a:ea typeface="+mn-ea"/>
                <a:cs typeface="+mn-cs"/>
              </a:rPr>
              <a:t>“around the table” </a:t>
            </a:r>
            <a:r>
              <a:rPr kumimoji="0" lang="en-US" sz="2800" b="0" i="0" u="none" strike="noStrike" kern="1200" cap="none" spc="0" normalizeH="0" baseline="0" noProof="0" dirty="0">
                <a:ln>
                  <a:noFill/>
                </a:ln>
                <a:effectLst/>
                <a:uLnTx/>
                <a:uFillTx/>
                <a:ea typeface="+mn-ea"/>
                <a:cs typeface="+mn-cs"/>
              </a:rPr>
              <a:t>– the exact meaning of this could be related to an abundance of offspring (cf. 127:5).</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lang="en-US" sz="2800" dirty="0"/>
              <a:t>Compare </a:t>
            </a:r>
            <a:r>
              <a:rPr kumimoji="0" lang="en-US" sz="2800" b="0" i="0" u="none" strike="noStrike" kern="1200" cap="none" spc="0" normalizeH="0" baseline="0" noProof="0" dirty="0">
                <a:ln>
                  <a:noFill/>
                </a:ln>
                <a:effectLst/>
                <a:uLnTx/>
                <a:uFillTx/>
                <a:ea typeface="+mn-ea"/>
                <a:cs typeface="+mn-cs"/>
              </a:rPr>
              <a:t>the need for </a:t>
            </a:r>
            <a:r>
              <a:rPr kumimoji="0" lang="en-US" sz="2800" b="0" i="1" u="none" strike="noStrike" kern="1200" cap="none" spc="0" normalizeH="0" baseline="0" noProof="0" dirty="0">
                <a:ln>
                  <a:noFill/>
                </a:ln>
                <a:effectLst/>
                <a:uLnTx/>
                <a:uFillTx/>
                <a:ea typeface="+mn-ea"/>
                <a:cs typeface="+mn-cs"/>
              </a:rPr>
              <a:t>“the table” </a:t>
            </a:r>
            <a:r>
              <a:rPr kumimoji="0" lang="en-US" sz="2800" b="0" i="0" u="none" strike="noStrike" kern="1200" cap="none" spc="0" normalizeH="0" baseline="0" noProof="0" dirty="0">
                <a:ln>
                  <a:noFill/>
                </a:ln>
                <a:effectLst/>
                <a:uLnTx/>
                <a:uFillTx/>
                <a:ea typeface="+mn-ea"/>
                <a:cs typeface="+mn-cs"/>
              </a:rPr>
              <a:t>today. We need that time when we meet together as a family and just talk about our day. Sadly, this has been replaced far too often with the TV tray in front of the TV or everyone just grabbing something on the way out the door to whatever busyness they are involved in. </a:t>
            </a:r>
            <a:r>
              <a:rPr kumimoji="0" lang="en-US" sz="2800" b="1" i="0" u="sng" strike="noStrike" kern="1200" cap="none" spc="0" normalizeH="0" baseline="0" noProof="0" dirty="0">
                <a:ln>
                  <a:noFill/>
                </a:ln>
                <a:effectLst/>
                <a:uLnTx/>
                <a:uFillTx/>
                <a:ea typeface="+mn-ea"/>
                <a:cs typeface="+mn-cs"/>
              </a:rPr>
              <a:t>We need family time</a:t>
            </a:r>
            <a:r>
              <a:rPr kumimoji="0" lang="en-US" sz="2800" b="0" i="0" u="none" strike="noStrike" kern="1200" cap="none" spc="0" normalizeH="0" baseline="0" noProof="0" dirty="0">
                <a:ln>
                  <a:noFill/>
                </a:ln>
                <a:effectLst/>
                <a:uLnTx/>
                <a:uFillTx/>
                <a:ea typeface="+mn-ea"/>
                <a:cs typeface="+mn-cs"/>
              </a:rPr>
              <a:t>.</a:t>
            </a:r>
          </a:p>
          <a:p>
            <a:pPr marL="460375" marR="0" lvl="0" indent="-460375" algn="l" defTabSz="914363" rtl="0" eaLnBrk="1" fontAlgn="auto" latinLnBrk="0" hangingPunct="1">
              <a:lnSpc>
                <a:spcPct val="90000"/>
              </a:lnSpc>
              <a:spcBef>
                <a:spcPct val="20000"/>
              </a:spcBef>
              <a:spcAft>
                <a:spcPts val="0"/>
              </a:spcAft>
              <a:buClrTx/>
              <a:buSzTx/>
              <a:buFontTx/>
              <a:buBlip>
                <a:blip r:embed="rId2"/>
              </a:buBlip>
              <a:tabLst/>
              <a:defRPr/>
            </a:pPr>
            <a:r>
              <a:rPr kumimoji="0" lang="en-US" sz="2800" b="0" u="none" strike="noStrike" kern="1200" cap="none" spc="0" normalizeH="0" baseline="0" noProof="0" dirty="0">
                <a:ln>
                  <a:noFill/>
                </a:ln>
                <a:effectLst/>
                <a:uLnTx/>
                <a:uFillTx/>
                <a:ea typeface="+mn-ea"/>
                <a:cs typeface="+mn-cs"/>
              </a:rPr>
              <a:t>cf. Psalms 128:4 </a:t>
            </a:r>
            <a:r>
              <a:rPr kumimoji="0" lang="en-US" sz="2800" b="0" i="1" u="none" strike="noStrike" kern="1200" cap="none" spc="0" normalizeH="0" baseline="0" noProof="0" dirty="0">
                <a:ln>
                  <a:noFill/>
                </a:ln>
                <a:effectLst/>
                <a:uLnTx/>
                <a:uFillTx/>
                <a:ea typeface="+mn-ea"/>
                <a:cs typeface="+mn-cs"/>
              </a:rPr>
              <a:t>“Behold, thus shall the man be blessed that </a:t>
            </a:r>
            <a:r>
              <a:rPr kumimoji="0" lang="en-US" sz="2800" b="0" i="1" u="sng" strike="noStrike" kern="1200" cap="none" spc="0" normalizeH="0" baseline="0" noProof="0" dirty="0">
                <a:ln>
                  <a:noFill/>
                </a:ln>
                <a:effectLst/>
                <a:uLnTx/>
                <a:uFillTx/>
                <a:ea typeface="+mn-ea"/>
                <a:cs typeface="+mn-cs"/>
              </a:rPr>
              <a:t>feareth Jehovah</a:t>
            </a:r>
            <a:r>
              <a:rPr kumimoji="0" lang="en-US" sz="2800" b="0" i="1" u="none" strike="noStrike" kern="1200" cap="none" spc="0" normalizeH="0" baseline="0" noProof="0" dirty="0">
                <a:ln>
                  <a:noFill/>
                </a:ln>
                <a:effectLst/>
                <a:uLnTx/>
                <a:uFillTx/>
                <a:ea typeface="+mn-ea"/>
                <a:cs typeface="+mn-cs"/>
              </a:rPr>
              <a:t>.” </a:t>
            </a:r>
            <a:r>
              <a:rPr kumimoji="0" lang="en-US" sz="2800" b="0" u="none" strike="noStrike" kern="1200" cap="none" spc="0" normalizeH="0" baseline="0" noProof="0" dirty="0">
                <a:ln>
                  <a:noFill/>
                </a:ln>
                <a:effectLst/>
                <a:uLnTx/>
                <a:uFillTx/>
                <a:ea typeface="+mn-ea"/>
                <a:cs typeface="+mn-cs"/>
              </a:rPr>
              <a:t>repetition of verse 1</a:t>
            </a:r>
            <a:r>
              <a:rPr lang="en-US" sz="2800" dirty="0"/>
              <a:t>.</a:t>
            </a:r>
            <a:endParaRPr kumimoji="0" lang="en-US" sz="2800" b="0" u="none" strike="noStrike" kern="1200" cap="none" spc="0" normalizeH="0" baseline="0" noProof="0" dirty="0">
              <a:ln>
                <a:noFill/>
              </a:ln>
              <a:effectLst/>
              <a:uLnTx/>
              <a:uFillTx/>
              <a:ea typeface="+mn-ea"/>
              <a:cs typeface="+mn-cs"/>
            </a:endParaRPr>
          </a:p>
        </p:txBody>
      </p:sp>
      <p:sp>
        <p:nvSpPr>
          <p:cNvPr id="6" name="Title 1">
            <a:extLst>
              <a:ext uri="{FF2B5EF4-FFF2-40B4-BE49-F238E27FC236}">
                <a16:creationId xmlns:a16="http://schemas.microsoft.com/office/drawing/2014/main" id="{4F122C37-FE1D-D907-EDF4-9D64D13AC7B9}"/>
              </a:ext>
            </a:extLst>
          </p:cNvPr>
          <p:cNvSpPr>
            <a:spLocks noGrp="1"/>
          </p:cNvSpPr>
          <p:nvPr>
            <p:ph type="title"/>
          </p:nvPr>
        </p:nvSpPr>
        <p:spPr>
          <a:xfrm>
            <a:off x="381000" y="230188"/>
            <a:ext cx="8382000" cy="664797"/>
          </a:xfrm>
        </p:spPr>
        <p:txBody>
          <a:bodyPr>
            <a:spAutoFit/>
          </a:bodyPr>
          <a:lstStyle/>
          <a:p>
            <a:r>
              <a:rPr lang="en-US" dirty="0">
                <a:solidFill>
                  <a:schemeClr val="bg1"/>
                </a:solidFill>
              </a:rPr>
              <a:t>Psalms 128</a:t>
            </a:r>
          </a:p>
        </p:txBody>
      </p:sp>
    </p:spTree>
    <p:extLst>
      <p:ext uri="{BB962C8B-B14F-4D97-AF65-F5344CB8AC3E}">
        <p14:creationId xmlns:p14="http://schemas.microsoft.com/office/powerpoint/2010/main" val="935539755"/>
      </p:ext>
    </p:extLst>
  </p:cSld>
  <p:clrMapOvr>
    <a:masterClrMapping/>
  </p:clrMapOvr>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68</TotalTime>
  <Words>1076</Words>
  <Application>Microsoft Office PowerPoint</Application>
  <PresentationFormat>On-screen Show (4:3)</PresentationFormat>
  <Paragraphs>58</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Segoe UI Semibold</vt:lpstr>
      <vt:lpstr>Times New Roman</vt:lpstr>
      <vt:lpstr>Wingdings</vt:lpstr>
      <vt:lpstr>1_Light Grey Segoe 4X3</vt:lpstr>
      <vt:lpstr>BLESSED IS HE WHO FEARS THE LORD</vt:lpstr>
      <vt:lpstr>Psalms 128</vt:lpstr>
      <vt:lpstr>Psalms 128</vt:lpstr>
      <vt:lpstr>Psalms 128</vt:lpstr>
      <vt:lpstr>Psalms 128</vt:lpstr>
      <vt:lpstr>Psalms 128</vt:lpstr>
      <vt:lpstr>Psalms 128</vt:lpstr>
      <vt:lpstr>Psalms 128</vt:lpstr>
      <vt:lpstr>Psalms 128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(2-19-23)</dc:title>
  <dc:creator>Micky Galloway</dc:creator>
  <cp:lastModifiedBy>Richard Lidh</cp:lastModifiedBy>
  <cp:revision>9</cp:revision>
  <cp:lastPrinted>2023-02-24T12:34:16Z</cp:lastPrinted>
  <dcterms:created xsi:type="dcterms:W3CDTF">2023-02-19T03:47:10Z</dcterms:created>
  <dcterms:modified xsi:type="dcterms:W3CDTF">2023-02-24T12:34:32Z</dcterms:modified>
</cp:coreProperties>
</file>